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notesMasterIdLst>
    <p:notesMasterId r:id="rId12"/>
  </p:notesMasterIdLst>
  <p:sldIdLst>
    <p:sldId id="256" r:id="rId2"/>
    <p:sldId id="257" r:id="rId3"/>
    <p:sldId id="258" r:id="rId4"/>
    <p:sldId id="259"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21" autoAdjust="0"/>
    <p:restoredTop sz="94434" autoAdjust="0"/>
  </p:normalViewPr>
  <p:slideViewPr>
    <p:cSldViewPr snapToGrid="0">
      <p:cViewPr varScale="1">
        <p:scale>
          <a:sx n="70" d="100"/>
          <a:sy n="70" d="100"/>
        </p:scale>
        <p:origin x="10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FFC06F-DF79-4162-8768-3FAAFA577688}" type="datetimeFigureOut">
              <a:rPr lang="en-US" smtClean="0"/>
              <a:t>12/14/2019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75A8BB-C0AB-4729-9716-796E82563A1D}" type="slidenum">
              <a:rPr lang="en-US" smtClean="0"/>
              <a:t>‹#›</a:t>
            </a:fld>
            <a:endParaRPr lang="en-US"/>
          </a:p>
        </p:txBody>
      </p:sp>
    </p:spTree>
    <p:extLst>
      <p:ext uri="{BB962C8B-B14F-4D97-AF65-F5344CB8AC3E}">
        <p14:creationId xmlns:p14="http://schemas.microsoft.com/office/powerpoint/2010/main" val="1664487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solidFill>
                  <a:schemeClr val="tx1"/>
                </a:solidFill>
              </a:rPr>
              <a:t>In a long position, the holding time frame alludes to the time between an advantage's buy and its deal.</a:t>
            </a:r>
          </a:p>
          <a:p>
            <a:r>
              <a:rPr lang="en-GB" dirty="0" smtClean="0">
                <a:solidFill>
                  <a:schemeClr val="tx1"/>
                </a:solidFill>
              </a:rPr>
              <a:t>Firms like Charles Schwab and Citigroup's Smith Barney unit offer money market funds that can be overseen on the web or with a merchant face to face.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 It is determined as the whole capital increase and pay partitioned by the opening estimation of speculation.</a:t>
            </a:r>
          </a:p>
          <a:p>
            <a:endParaRPr lang="en-GB"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3775A8BB-C0AB-4729-9716-796E82563A1D}" type="slidenum">
              <a:rPr lang="en-US" smtClean="0"/>
              <a:t>2</a:t>
            </a:fld>
            <a:endParaRPr lang="en-US"/>
          </a:p>
        </p:txBody>
      </p:sp>
    </p:spTree>
    <p:extLst>
      <p:ext uri="{BB962C8B-B14F-4D97-AF65-F5344CB8AC3E}">
        <p14:creationId xmlns:p14="http://schemas.microsoft.com/office/powerpoint/2010/main" val="1407129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tx1"/>
                </a:solidFill>
              </a:rPr>
              <a:t>Position exchanging utilizes longer term outlines – anyplace from every day to month to month – in mix with different techniques to decide the pattern of the present market course. This kind of exchange may keep going for a few days to half a month and now and again more, contingent upon the pattern.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tx1"/>
                </a:solidFill>
              </a:rPr>
              <a:t>Swing brokers purchase or sell as that value unpredictability sets in. Swing exchanges are typically held for over a day however for a shorter time than pattern exchanges. Swing brokers frequently make a lot of exchanging rules dependent on specialized or central examination.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chemeClr val="tx1"/>
                </a:solidFill>
              </a:rPr>
              <a:t>The methodology by and large works by making the spread or purchasing at the offer cost and selling at the request that value get the distinction between the two value focuses. Hawkers endeavour to hold their situations for a brief period, in this way diminishing the hazard related with the methodology.</a:t>
            </a:r>
            <a:endParaRPr lang="en-US" sz="1200"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3775A8BB-C0AB-4729-9716-796E82563A1D}" type="slidenum">
              <a:rPr lang="en-US" smtClean="0"/>
              <a:t>5</a:t>
            </a:fld>
            <a:endParaRPr lang="en-US"/>
          </a:p>
        </p:txBody>
      </p:sp>
    </p:spTree>
    <p:extLst>
      <p:ext uri="{BB962C8B-B14F-4D97-AF65-F5344CB8AC3E}">
        <p14:creationId xmlns:p14="http://schemas.microsoft.com/office/powerpoint/2010/main" val="1311926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latin typeface="Georgia" panose="02040502050405020303" pitchFamily="18" charset="0"/>
              </a:rPr>
              <a:t>All dealers need to work out a technique for finding the best passage and leave focuses in a market, and utilizing specialized investigation apparatuses is an exceptionally well known method for doing as such.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latin typeface="Georgia" panose="02040502050405020303" pitchFamily="18" charset="0"/>
              </a:rPr>
              <a:t>As an ever increasing number of brokers utilize similar markers to discover backing and opposition levels, there will be more purchasers and venders congregated around a similar cost focuses, and the examples will definitely be rehashed.</a:t>
            </a:r>
            <a:endParaRPr lang="en-US" dirty="0" smtClean="0">
              <a:solidFill>
                <a:schemeClr val="tx1"/>
              </a:solidFill>
              <a:latin typeface="Georgia" panose="02040502050405020303" pitchFamily="18" charset="0"/>
            </a:endParaRPr>
          </a:p>
          <a:p>
            <a:endParaRPr lang="en-US" dirty="0"/>
          </a:p>
        </p:txBody>
      </p:sp>
      <p:sp>
        <p:nvSpPr>
          <p:cNvPr id="4" name="Slide Number Placeholder 3"/>
          <p:cNvSpPr>
            <a:spLocks noGrp="1"/>
          </p:cNvSpPr>
          <p:nvPr>
            <p:ph type="sldNum" sz="quarter" idx="10"/>
          </p:nvPr>
        </p:nvSpPr>
        <p:spPr/>
        <p:txBody>
          <a:bodyPr/>
          <a:lstStyle/>
          <a:p>
            <a:fld id="{3775A8BB-C0AB-4729-9716-796E82563A1D}" type="slidenum">
              <a:rPr lang="en-US" smtClean="0"/>
              <a:t>7</a:t>
            </a:fld>
            <a:endParaRPr lang="en-US"/>
          </a:p>
        </p:txBody>
      </p:sp>
    </p:spTree>
    <p:extLst>
      <p:ext uri="{BB962C8B-B14F-4D97-AF65-F5344CB8AC3E}">
        <p14:creationId xmlns:p14="http://schemas.microsoft.com/office/powerpoint/2010/main" val="3652793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Understanding your client's purchasing procedure isn't without a doubt, significant for your salesmen, it will likewise empower you to adjust your business methodology in like manner.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This is the purchaser's push to look through inside and outer business situations, so as to distinguish and assess data sources identified with the focal purchasing choice.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Your client may depend on print, visual, online media or verbal exchange for getting data.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Inclusion is another factor that impacts the assessment procedure. </a:t>
            </a:r>
          </a:p>
          <a:p>
            <a:endParaRPr lang="en-US" dirty="0"/>
          </a:p>
        </p:txBody>
      </p:sp>
      <p:sp>
        <p:nvSpPr>
          <p:cNvPr id="4" name="Slide Number Placeholder 3"/>
          <p:cNvSpPr>
            <a:spLocks noGrp="1"/>
          </p:cNvSpPr>
          <p:nvPr>
            <p:ph type="sldNum" sz="quarter" idx="10"/>
          </p:nvPr>
        </p:nvSpPr>
        <p:spPr/>
        <p:txBody>
          <a:bodyPr/>
          <a:lstStyle/>
          <a:p>
            <a:fld id="{3775A8BB-C0AB-4729-9716-796E82563A1D}" type="slidenum">
              <a:rPr lang="en-US" smtClean="0"/>
              <a:t>8</a:t>
            </a:fld>
            <a:endParaRPr lang="en-US"/>
          </a:p>
        </p:txBody>
      </p:sp>
    </p:spTree>
    <p:extLst>
      <p:ext uri="{BB962C8B-B14F-4D97-AF65-F5344CB8AC3E}">
        <p14:creationId xmlns:p14="http://schemas.microsoft.com/office/powerpoint/2010/main" val="1853807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Notwithstanding checking the business numbers, you'll need to skim through the whole official statement so as to perceive the thing the board said about the quarter. The numbers in addition to the remarks can let you know whether the organization experienced development or just got a bonus.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It's not really terrible news. It may be the case that the organization is going into another business, propelling another item, or extending its impression. Amazon, for instance, chafed financial specialists for quite a long time by putting intensely in distribution centres across the nation. That foundation spending at last began paying off.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That is, the organization's direction for the following quarter might be preferable or more terrible over Wall Street examiners are anticipating. What's more, those desires will move the stock cost up or down, in any event present moment.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It might need to decrease the absolute offer include in the open area so as to improve monetary proportions or lift profit, in this way making the organization progressively alluring to the examiner network. It might be an advertising ploy to get financial specialists to think the stock is worth more.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US" dirty="0"/>
          </a:p>
        </p:txBody>
      </p:sp>
      <p:sp>
        <p:nvSpPr>
          <p:cNvPr id="4" name="Slide Number Placeholder 3"/>
          <p:cNvSpPr>
            <a:spLocks noGrp="1"/>
          </p:cNvSpPr>
          <p:nvPr>
            <p:ph type="sldNum" sz="quarter" idx="10"/>
          </p:nvPr>
        </p:nvSpPr>
        <p:spPr/>
        <p:txBody>
          <a:bodyPr/>
          <a:lstStyle/>
          <a:p>
            <a:fld id="{3775A8BB-C0AB-4729-9716-796E82563A1D}" type="slidenum">
              <a:rPr lang="en-US" smtClean="0"/>
              <a:t>9</a:t>
            </a:fld>
            <a:endParaRPr lang="en-US"/>
          </a:p>
        </p:txBody>
      </p:sp>
    </p:spTree>
    <p:extLst>
      <p:ext uri="{BB962C8B-B14F-4D97-AF65-F5344CB8AC3E}">
        <p14:creationId xmlns:p14="http://schemas.microsoft.com/office/powerpoint/2010/main" val="170348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215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6085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533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712588-04B1-427B-82EE-E8DB90309F08}" type="datetimeFigureOut">
              <a:rPr lang="en-US" smtClean="0"/>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880615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89065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1416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471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116147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250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C6B4A9-1611-4792-9094-5F34BCA07E0B}" type="datetimeFigureOut">
              <a:rPr lang="en-US" smtClean="0"/>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607050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7511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12/14/2019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476680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885372" y="899887"/>
            <a:ext cx="9274628" cy="4664100"/>
          </a:xfrm>
        </p:spPr>
        <p:txBody>
          <a:bodyPr/>
          <a:lstStyle/>
          <a:p>
            <a:pPr algn="ctr"/>
            <a:endParaRPr lang="en-US" dirty="0"/>
          </a:p>
          <a:p>
            <a:pPr>
              <a:lnSpc>
                <a:spcPct val="150000"/>
              </a:lnSpc>
            </a:pPr>
            <a:r>
              <a:rPr lang="en-US" sz="3200" dirty="0">
                <a:solidFill>
                  <a:schemeClr val="tx1"/>
                </a:solidFill>
                <a:latin typeface="Times New Roman" panose="02020603050405020304" pitchFamily="18" charset="0"/>
                <a:cs typeface="Times New Roman" panose="02020603050405020304" pitchFamily="18" charset="0"/>
              </a:rPr>
              <a:t>Portfolio </a:t>
            </a:r>
            <a:r>
              <a:rPr lang="en-US" sz="3200" dirty="0" smtClean="0">
                <a:latin typeface="Times New Roman" panose="02020603050405020304" pitchFamily="18" charset="0"/>
                <a:cs typeface="Times New Roman" panose="02020603050405020304" pitchFamily="18" charset="0"/>
              </a:rPr>
              <a:t>Summary </a:t>
            </a:r>
            <a:endParaRPr lang="en-US" sz="3200" dirty="0">
              <a:solidFill>
                <a:schemeClr val="tx1"/>
              </a:solidFill>
              <a:latin typeface="Times New Roman" panose="02020603050405020304" pitchFamily="18" charset="0"/>
              <a:cs typeface="Times New Roman" panose="02020603050405020304" pitchFamily="18" charset="0"/>
            </a:endParaRPr>
          </a:p>
          <a:p>
            <a:pPr>
              <a:lnSpc>
                <a:spcPct val="150000"/>
              </a:lnSpc>
            </a:pPr>
            <a:r>
              <a:rPr lang="en-US" sz="3200" dirty="0">
                <a:solidFill>
                  <a:schemeClr val="tx1"/>
                </a:solidFill>
                <a:latin typeface="Times New Roman" panose="02020603050405020304" pitchFamily="18" charset="0"/>
                <a:cs typeface="Times New Roman" panose="02020603050405020304" pitchFamily="18" charset="0"/>
              </a:rPr>
              <a:t>Student’s Name</a:t>
            </a:r>
          </a:p>
          <a:p>
            <a:pPr>
              <a:lnSpc>
                <a:spcPct val="150000"/>
              </a:lnSpc>
            </a:pPr>
            <a:r>
              <a:rPr lang="en-US" sz="3200" dirty="0">
                <a:solidFill>
                  <a:schemeClr val="tx1"/>
                </a:solidFill>
                <a:latin typeface="Times New Roman" panose="02020603050405020304" pitchFamily="18" charset="0"/>
                <a:cs typeface="Times New Roman" panose="02020603050405020304" pitchFamily="18" charset="0"/>
              </a:rPr>
              <a:t>Institutional Affiliation</a:t>
            </a:r>
          </a:p>
          <a:p>
            <a:pPr algn="ctr"/>
            <a:endParaRPr lang="en-US" dirty="0"/>
          </a:p>
        </p:txBody>
      </p:sp>
    </p:spTree>
    <p:extLst>
      <p:ext uri="{BB962C8B-B14F-4D97-AF65-F5344CB8AC3E}">
        <p14:creationId xmlns:p14="http://schemas.microsoft.com/office/powerpoint/2010/main" val="29037336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FEBDD4-BDC4-4DE8-8D88-5351F57548DB}"/>
              </a:ext>
            </a:extLst>
          </p:cNvPr>
          <p:cNvSpPr>
            <a:spLocks noGrp="1"/>
          </p:cNvSpPr>
          <p:nvPr>
            <p:ph type="ctrTitle"/>
          </p:nvPr>
        </p:nvSpPr>
        <p:spPr>
          <a:xfrm>
            <a:off x="1507067" y="443213"/>
            <a:ext cx="7766936" cy="842248"/>
          </a:xfrm>
        </p:spPr>
        <p:txBody>
          <a:bodyPr>
            <a:normAutofit fontScale="90000"/>
          </a:bodyPr>
          <a:lstStyle/>
          <a:p>
            <a:pPr algn="ctr"/>
            <a:r>
              <a:rPr lang="en-US" dirty="0">
                <a:solidFill>
                  <a:schemeClr val="tx1"/>
                </a:solidFill>
                <a:latin typeface="Times New Roman" panose="02020603050405020304" pitchFamily="18" charset="0"/>
                <a:cs typeface="Times New Roman" panose="02020603050405020304" pitchFamily="18" charset="0"/>
              </a:rPr>
              <a:t>Transactions</a:t>
            </a:r>
            <a:r>
              <a:rPr lang="en-US" dirty="0">
                <a:latin typeface="Times New Roman" panose="02020603050405020304" pitchFamily="18" charset="0"/>
                <a:cs typeface="Times New Roman" panose="02020603050405020304" pitchFamily="18" charset="0"/>
              </a:rPr>
              <a:t> </a:t>
            </a:r>
          </a:p>
        </p:txBody>
      </p:sp>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532262" y="1348948"/>
            <a:ext cx="10745337" cy="4999578"/>
          </a:xfrm>
        </p:spPr>
        <p:txBody>
          <a:bodyPr>
            <a:normAutofit/>
          </a:bodyPr>
          <a:lstStyle/>
          <a:p>
            <a:pPr algn="l">
              <a:lnSpc>
                <a:spcPct val="100000"/>
              </a:lnSpc>
            </a:pPr>
            <a:r>
              <a:rPr lang="en-GB" b="1" dirty="0">
                <a:solidFill>
                  <a:srgbClr val="FF0000"/>
                </a:solidFill>
                <a:latin typeface="Times New Roman" panose="02020603050405020304" pitchFamily="18" charset="0"/>
                <a:cs typeface="Times New Roman" panose="02020603050405020304" pitchFamily="18" charset="0"/>
              </a:rPr>
              <a:t>Holding periods </a:t>
            </a:r>
            <a:r>
              <a:rPr lang="en-GB" b="1" dirty="0" smtClean="0">
                <a:solidFill>
                  <a:srgbClr val="FF0000"/>
                </a:solidFill>
                <a:latin typeface="Times New Roman" panose="02020603050405020304" pitchFamily="18" charset="0"/>
                <a:cs typeface="Times New Roman" panose="02020603050405020304" pitchFamily="18" charset="0"/>
              </a:rPr>
              <a:t>– </a:t>
            </a:r>
          </a:p>
          <a:p>
            <a:pPr algn="l">
              <a:lnSpc>
                <a:spcPct val="100000"/>
              </a:lnSpc>
            </a:pPr>
            <a:r>
              <a:rPr lang="en-GB" dirty="0" smtClean="0">
                <a:solidFill>
                  <a:schemeClr val="tx1"/>
                </a:solidFill>
                <a:latin typeface="Times New Roman" panose="02020603050405020304" pitchFamily="18" charset="0"/>
                <a:cs typeface="Times New Roman" panose="02020603050405020304" pitchFamily="18" charset="0"/>
              </a:rPr>
              <a:t>A </a:t>
            </a:r>
            <a:r>
              <a:rPr lang="en-GB" dirty="0">
                <a:solidFill>
                  <a:schemeClr val="tx1"/>
                </a:solidFill>
                <a:latin typeface="Times New Roman" panose="02020603050405020304" pitchFamily="18" charset="0"/>
                <a:cs typeface="Times New Roman" panose="02020603050405020304" pitchFamily="18" charset="0"/>
              </a:rPr>
              <a:t>holding period is the measure of time the speculation is held by a speculator, or the period between the buy and clearance of a </a:t>
            </a:r>
            <a:r>
              <a:rPr lang="en-GB" dirty="0" smtClean="0">
                <a:solidFill>
                  <a:schemeClr val="tx1"/>
                </a:solidFill>
                <a:latin typeface="Times New Roman" panose="02020603050405020304" pitchFamily="18" charset="0"/>
                <a:cs typeface="Times New Roman" panose="02020603050405020304" pitchFamily="18" charset="0"/>
              </a:rPr>
              <a:t>security</a:t>
            </a:r>
            <a:endParaRPr lang="en-GB" dirty="0">
              <a:solidFill>
                <a:schemeClr val="tx1"/>
              </a:solidFill>
              <a:latin typeface="Times New Roman" panose="02020603050405020304" pitchFamily="18" charset="0"/>
              <a:cs typeface="Times New Roman" panose="02020603050405020304" pitchFamily="18" charset="0"/>
            </a:endParaRPr>
          </a:p>
          <a:p>
            <a:pPr algn="l">
              <a:lnSpc>
                <a:spcPct val="100000"/>
              </a:lnSpc>
            </a:pPr>
            <a:r>
              <a:rPr lang="en-GB" b="1" dirty="0">
                <a:solidFill>
                  <a:srgbClr val="FF0000"/>
                </a:solidFill>
                <a:latin typeface="Times New Roman" panose="02020603050405020304" pitchFamily="18" charset="0"/>
                <a:cs typeface="Times New Roman" panose="02020603050405020304" pitchFamily="18" charset="0"/>
              </a:rPr>
              <a:t>Purchasing stock </a:t>
            </a:r>
            <a:r>
              <a:rPr lang="en-GB" b="1" dirty="0" smtClean="0">
                <a:solidFill>
                  <a:srgbClr val="FF0000"/>
                </a:solidFill>
                <a:latin typeface="Times New Roman" panose="02020603050405020304" pitchFamily="18" charset="0"/>
                <a:cs typeface="Times New Roman" panose="02020603050405020304" pitchFamily="18" charset="0"/>
              </a:rPr>
              <a:t>– </a:t>
            </a:r>
          </a:p>
          <a:p>
            <a:pPr algn="l">
              <a:lnSpc>
                <a:spcPct val="100000"/>
              </a:lnSpc>
            </a:pPr>
            <a:r>
              <a:rPr lang="en-GB" dirty="0" smtClean="0">
                <a:solidFill>
                  <a:schemeClr val="tx1"/>
                </a:solidFill>
                <a:latin typeface="Times New Roman" panose="02020603050405020304" pitchFamily="18" charset="0"/>
                <a:cs typeface="Times New Roman" panose="02020603050405020304" pitchFamily="18" charset="0"/>
              </a:rPr>
              <a:t>Speculators </a:t>
            </a:r>
            <a:r>
              <a:rPr lang="en-GB" dirty="0">
                <a:solidFill>
                  <a:schemeClr val="tx1"/>
                </a:solidFill>
                <a:latin typeface="Times New Roman" panose="02020603050405020304" pitchFamily="18" charset="0"/>
                <a:cs typeface="Times New Roman" panose="02020603050405020304" pitchFamily="18" charset="0"/>
              </a:rPr>
              <a:t>most ordinarily purchase and exchange stock through representatives. You can set up a record by saving money or stocks in an investment fund. </a:t>
            </a:r>
          </a:p>
          <a:p>
            <a:pPr algn="l">
              <a:lnSpc>
                <a:spcPct val="100000"/>
              </a:lnSpc>
            </a:pPr>
            <a:r>
              <a:rPr lang="en-GB" b="1" dirty="0">
                <a:solidFill>
                  <a:srgbClr val="FF0000"/>
                </a:solidFill>
                <a:latin typeface="Times New Roman" panose="02020603050405020304" pitchFamily="18" charset="0"/>
                <a:cs typeface="Times New Roman" panose="02020603050405020304" pitchFamily="18" charset="0"/>
              </a:rPr>
              <a:t>Returns for holding period -  </a:t>
            </a:r>
            <a:endParaRPr lang="en-GB" b="1" dirty="0" smtClean="0">
              <a:solidFill>
                <a:srgbClr val="FF0000"/>
              </a:solidFill>
              <a:latin typeface="Times New Roman" panose="02020603050405020304" pitchFamily="18" charset="0"/>
              <a:cs typeface="Times New Roman" panose="02020603050405020304" pitchFamily="18" charset="0"/>
            </a:endParaRPr>
          </a:p>
          <a:p>
            <a:pPr algn="l">
              <a:lnSpc>
                <a:spcPct val="100000"/>
              </a:lnSpc>
            </a:pPr>
            <a:r>
              <a:rPr lang="en-GB" dirty="0" smtClean="0">
                <a:solidFill>
                  <a:schemeClr val="tx1"/>
                </a:solidFill>
                <a:latin typeface="Times New Roman" panose="02020603050405020304" pitchFamily="18" charset="0"/>
                <a:cs typeface="Times New Roman" panose="02020603050405020304" pitchFamily="18" charset="0"/>
              </a:rPr>
              <a:t>Holding </a:t>
            </a:r>
            <a:r>
              <a:rPr lang="en-GB" dirty="0">
                <a:solidFill>
                  <a:schemeClr val="tx1"/>
                </a:solidFill>
                <a:latin typeface="Times New Roman" panose="02020603050405020304" pitchFamily="18" charset="0"/>
                <a:cs typeface="Times New Roman" panose="02020603050405020304" pitchFamily="18" charset="0"/>
              </a:rPr>
              <a:t>period return is the absolute profit earned for a venture over its entire holding period communicated as a level of the underlying estimation of the </a:t>
            </a:r>
            <a:r>
              <a:rPr lang="en-GB" dirty="0" smtClean="0">
                <a:solidFill>
                  <a:schemeClr val="tx1"/>
                </a:solidFill>
                <a:latin typeface="Times New Roman" panose="02020603050405020304" pitchFamily="18" charset="0"/>
                <a:cs typeface="Times New Roman" panose="02020603050405020304" pitchFamily="18" charset="0"/>
              </a:rPr>
              <a:t>speculation</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88582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FEBDD4-BDC4-4DE8-8D88-5351F57548DB}"/>
              </a:ext>
            </a:extLst>
          </p:cNvPr>
          <p:cNvSpPr>
            <a:spLocks noGrp="1"/>
          </p:cNvSpPr>
          <p:nvPr>
            <p:ph type="ctrTitle"/>
          </p:nvPr>
        </p:nvSpPr>
        <p:spPr>
          <a:xfrm>
            <a:off x="1479771" y="156610"/>
            <a:ext cx="7766936" cy="842248"/>
          </a:xfrm>
        </p:spPr>
        <p:txBody>
          <a:bodyPr>
            <a:normAutofit fontScale="90000"/>
          </a:bodyPr>
          <a:lstStyle/>
          <a:p>
            <a:pPr algn="ctr"/>
            <a:r>
              <a:rPr lang="en-US" dirty="0">
                <a:solidFill>
                  <a:schemeClr val="tx1"/>
                </a:solidFill>
              </a:rPr>
              <a:t>	</a:t>
            </a:r>
            <a:r>
              <a:rPr lang="en-US" dirty="0">
                <a:solidFill>
                  <a:schemeClr val="tx1"/>
                </a:solidFill>
                <a:latin typeface="Times New Roman" panose="02020603050405020304" pitchFamily="18" charset="0"/>
                <a:cs typeface="Times New Roman" panose="02020603050405020304" pitchFamily="18" charset="0"/>
              </a:rPr>
              <a:t>Portfolio Performance </a:t>
            </a:r>
          </a:p>
        </p:txBody>
      </p:sp>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245660" y="998859"/>
            <a:ext cx="10986447" cy="5560968"/>
          </a:xfrm>
        </p:spPr>
        <p:txBody>
          <a:bodyPr>
            <a:noAutofit/>
          </a:bodyPr>
          <a:lstStyle/>
          <a:p>
            <a:pPr marL="285750" indent="-285750" algn="just">
              <a:lnSpc>
                <a:spcPct val="100000"/>
              </a:lnSpc>
              <a:buFont typeface="Wingdings" panose="05000000000000000000" pitchFamily="2" charset="2"/>
              <a:buChar char="q"/>
            </a:pPr>
            <a:r>
              <a:rPr lang="en-GB" dirty="0">
                <a:solidFill>
                  <a:schemeClr val="tx1"/>
                </a:solidFill>
              </a:rPr>
              <a:t>Portfolio performance measure is valuable, for instance, in positioning the presentation of shared assets. Active portfolio administrators endeavour to "beat. the market by distinguishing over-and underestimated stocks. </a:t>
            </a:r>
          </a:p>
          <a:p>
            <a:pPr marL="285750" indent="-285750" algn="just">
              <a:lnSpc>
                <a:spcPct val="100000"/>
              </a:lnSpc>
              <a:buFont typeface="Arial" panose="020B0604020202020204" pitchFamily="34" charset="0"/>
              <a:buChar char="•"/>
            </a:pPr>
            <a:r>
              <a:rPr lang="en-GB" dirty="0">
                <a:solidFill>
                  <a:schemeClr val="tx1"/>
                </a:solidFill>
              </a:rPr>
              <a:t>Transfer Your Portfolio to an Investment Tracking Tool. The initial step is to include your portfolio into a venture investigation instrument </a:t>
            </a:r>
          </a:p>
          <a:p>
            <a:pPr marL="342900" indent="-342900" algn="just">
              <a:lnSpc>
                <a:spcPct val="100000"/>
              </a:lnSpc>
              <a:buFont typeface="Wingdings" panose="05000000000000000000" pitchFamily="2" charset="2"/>
              <a:buChar char="v"/>
            </a:pPr>
            <a:r>
              <a:rPr lang="en-GB" dirty="0">
                <a:solidFill>
                  <a:srgbClr val="0070C0"/>
                </a:solidFill>
              </a:rPr>
              <a:t>Assess Your Stock and Bond Allocation </a:t>
            </a:r>
          </a:p>
          <a:p>
            <a:pPr marL="342900" indent="-342900" algn="just">
              <a:lnSpc>
                <a:spcPct val="100000"/>
              </a:lnSpc>
              <a:buFont typeface="Wingdings" panose="05000000000000000000" pitchFamily="2" charset="2"/>
              <a:buChar char="v"/>
            </a:pPr>
            <a:r>
              <a:rPr lang="en-GB" dirty="0">
                <a:solidFill>
                  <a:srgbClr val="0070C0"/>
                </a:solidFill>
              </a:rPr>
              <a:t>Assess Stock Allocation </a:t>
            </a:r>
          </a:p>
          <a:p>
            <a:pPr marL="342900" indent="-342900" algn="just">
              <a:lnSpc>
                <a:spcPct val="100000"/>
              </a:lnSpc>
              <a:buFont typeface="Wingdings" panose="05000000000000000000" pitchFamily="2" charset="2"/>
              <a:buChar char="v"/>
            </a:pPr>
            <a:r>
              <a:rPr lang="en-GB" dirty="0">
                <a:solidFill>
                  <a:srgbClr val="0070C0"/>
                </a:solidFill>
              </a:rPr>
              <a:t>Assess Bond Allocation </a:t>
            </a:r>
          </a:p>
          <a:p>
            <a:pPr marL="342900" indent="-342900" algn="just">
              <a:lnSpc>
                <a:spcPct val="100000"/>
              </a:lnSpc>
              <a:buFont typeface="Wingdings" panose="05000000000000000000" pitchFamily="2" charset="2"/>
              <a:buChar char="v"/>
            </a:pPr>
            <a:r>
              <a:rPr lang="en-GB" dirty="0">
                <a:solidFill>
                  <a:srgbClr val="0070C0"/>
                </a:solidFill>
              </a:rPr>
              <a:t>Assess Specific Funds </a:t>
            </a:r>
          </a:p>
          <a:p>
            <a:pPr marL="342900" indent="-342900" algn="just">
              <a:lnSpc>
                <a:spcPct val="100000"/>
              </a:lnSpc>
              <a:buFont typeface="Wingdings" panose="05000000000000000000" pitchFamily="2" charset="2"/>
              <a:buChar char="v"/>
            </a:pPr>
            <a:r>
              <a:rPr lang="en-GB" dirty="0">
                <a:solidFill>
                  <a:srgbClr val="0070C0"/>
                </a:solidFill>
              </a:rPr>
              <a:t>Assess Advisor Fees</a:t>
            </a:r>
            <a:endParaRPr lang="en-US" dirty="0">
              <a:solidFill>
                <a:srgbClr val="0070C0"/>
              </a:solidFill>
            </a:endParaRPr>
          </a:p>
        </p:txBody>
      </p:sp>
    </p:spTree>
    <p:extLst>
      <p:ext uri="{BB962C8B-B14F-4D97-AF65-F5344CB8AC3E}">
        <p14:creationId xmlns:p14="http://schemas.microsoft.com/office/powerpoint/2010/main" val="2123583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FEBDD4-BDC4-4DE8-8D88-5351F57548DB}"/>
              </a:ext>
            </a:extLst>
          </p:cNvPr>
          <p:cNvSpPr>
            <a:spLocks noGrp="1"/>
          </p:cNvSpPr>
          <p:nvPr>
            <p:ph type="ctrTitle"/>
          </p:nvPr>
        </p:nvSpPr>
        <p:spPr>
          <a:xfrm>
            <a:off x="1507067" y="443213"/>
            <a:ext cx="7766936" cy="842248"/>
          </a:xfrm>
        </p:spPr>
        <p:txBody>
          <a:bodyPr>
            <a:normAutofit fontScale="90000"/>
          </a:bodyPr>
          <a:lstStyle/>
          <a:p>
            <a:pPr algn="ctr"/>
            <a:r>
              <a:rPr lang="en-US" dirty="0" smtClean="0">
                <a:solidFill>
                  <a:schemeClr val="tx1"/>
                </a:solidFill>
              </a:rPr>
              <a:t>            </a:t>
            </a:r>
            <a:endParaRPr lang="en-US" dirty="0">
              <a:solidFill>
                <a:schemeClr val="tx1"/>
              </a:solidFill>
            </a:endParaRPr>
          </a:p>
        </p:txBody>
      </p:sp>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709684" y="443213"/>
            <a:ext cx="10686197" cy="5971574"/>
          </a:xfrm>
        </p:spPr>
        <p:txBody>
          <a:bodyPr>
            <a:normAutofit/>
          </a:bodyPr>
          <a:lstStyle/>
          <a:p>
            <a:pPr>
              <a:lnSpc>
                <a:spcPct val="100000"/>
              </a:lnSpc>
            </a:pPr>
            <a:r>
              <a:rPr lang="en-US" b="1" dirty="0" smtClean="0">
                <a:solidFill>
                  <a:schemeClr val="accent2"/>
                </a:solidFill>
              </a:rPr>
              <a:t>Passive Portfolio</a:t>
            </a:r>
            <a:endParaRPr lang="en-GB" b="1" dirty="0" smtClean="0">
              <a:solidFill>
                <a:schemeClr val="accent2"/>
              </a:solidFill>
            </a:endParaRPr>
          </a:p>
          <a:p>
            <a:pPr marL="285750" indent="-285750" algn="just">
              <a:lnSpc>
                <a:spcPct val="100000"/>
              </a:lnSpc>
              <a:buFont typeface="Arial" panose="020B0604020202020204" pitchFamily="34" charset="0"/>
              <a:buChar char="•"/>
            </a:pPr>
            <a:r>
              <a:rPr lang="en-GB" dirty="0" smtClean="0">
                <a:solidFill>
                  <a:schemeClr val="tx1"/>
                </a:solidFill>
              </a:rPr>
              <a:t>Latent </a:t>
            </a:r>
            <a:r>
              <a:rPr lang="en-GB" dirty="0">
                <a:solidFill>
                  <a:schemeClr val="tx1"/>
                </a:solidFill>
              </a:rPr>
              <a:t>portfolio system centres around boosting broadening with little expectational input. </a:t>
            </a:r>
          </a:p>
          <a:p>
            <a:pPr marL="285750" indent="-285750" algn="just">
              <a:lnSpc>
                <a:spcPct val="100000"/>
              </a:lnSpc>
              <a:buFont typeface="Arial" panose="020B0604020202020204" pitchFamily="34" charset="0"/>
              <a:buChar char="•"/>
            </a:pPr>
            <a:r>
              <a:rPr lang="en-GB" dirty="0">
                <a:solidFill>
                  <a:schemeClr val="tx1"/>
                </a:solidFill>
              </a:rPr>
              <a:t>A uninvolved portfolio support basically reflects a market list. It is something contrary to a functioning administration portfolio procedure.</a:t>
            </a:r>
          </a:p>
          <a:p>
            <a:pPr marL="285750" indent="-285750" algn="just">
              <a:lnSpc>
                <a:spcPct val="100000"/>
              </a:lnSpc>
              <a:buFont typeface="Arial" panose="020B0604020202020204" pitchFamily="34" charset="0"/>
              <a:buChar char="•"/>
            </a:pPr>
            <a:r>
              <a:rPr lang="en-GB" dirty="0">
                <a:solidFill>
                  <a:schemeClr val="tx1"/>
                </a:solidFill>
              </a:rPr>
              <a:t>It means to beat the market with a few contributing methodologies and exchanging choices</a:t>
            </a:r>
            <a:r>
              <a:rPr lang="en-GB" dirty="0" smtClean="0">
                <a:solidFill>
                  <a:schemeClr val="tx1"/>
                </a:solidFill>
              </a:rPr>
              <a:t>.</a:t>
            </a:r>
          </a:p>
          <a:p>
            <a:pPr>
              <a:lnSpc>
                <a:spcPct val="100000"/>
              </a:lnSpc>
            </a:pPr>
            <a:r>
              <a:rPr lang="en-US" dirty="0" smtClean="0">
                <a:solidFill>
                  <a:schemeClr val="tx1"/>
                </a:solidFill>
              </a:rPr>
              <a:t>  </a:t>
            </a:r>
            <a:r>
              <a:rPr lang="en-US" b="1" dirty="0" smtClean="0">
                <a:solidFill>
                  <a:schemeClr val="accent2"/>
                </a:solidFill>
              </a:rPr>
              <a:t>Active Portfolio</a:t>
            </a:r>
          </a:p>
          <a:p>
            <a:pPr marL="342900" indent="-342900" algn="l">
              <a:lnSpc>
                <a:spcPct val="100000"/>
              </a:lnSpc>
              <a:buFont typeface="Arial" panose="020B0604020202020204" pitchFamily="34" charset="0"/>
              <a:buChar char="•"/>
            </a:pPr>
            <a:r>
              <a:rPr lang="en-US" dirty="0" smtClean="0">
                <a:solidFill>
                  <a:schemeClr val="tx1"/>
                </a:solidFill>
              </a:rPr>
              <a:t>An active portfolio is a dynamic portfolio procedure is a speculation technique that attempts to create most extreme incentive to a portfolio. </a:t>
            </a:r>
          </a:p>
          <a:p>
            <a:pPr marL="342900" indent="-342900" algn="l">
              <a:lnSpc>
                <a:spcPct val="100000"/>
              </a:lnSpc>
              <a:buFont typeface="Arial" panose="020B0604020202020204" pitchFamily="34" charset="0"/>
              <a:buChar char="•"/>
            </a:pPr>
            <a:r>
              <a:rPr lang="en-US" dirty="0" smtClean="0">
                <a:solidFill>
                  <a:schemeClr val="tx1"/>
                </a:solidFill>
              </a:rPr>
              <a:t>Speculators, just as reserve chiefs utilize different procedures that assess which monetary protections will yield the best returns – yield alludes to what level of return a venture produces.</a:t>
            </a:r>
          </a:p>
          <a:p>
            <a:pPr marL="342900" indent="-342900" algn="l">
              <a:lnSpc>
                <a:spcPct val="100000"/>
              </a:lnSpc>
              <a:buFont typeface="Arial" panose="020B0604020202020204" pitchFamily="34" charset="0"/>
              <a:buChar char="•"/>
            </a:pPr>
            <a:endParaRPr lang="en-US" dirty="0" smtClean="0">
              <a:solidFill>
                <a:schemeClr val="tx1"/>
              </a:solidFill>
            </a:endParaRPr>
          </a:p>
          <a:p>
            <a:pPr algn="l">
              <a:lnSpc>
                <a:spcPct val="100000"/>
              </a:lnSpc>
            </a:pPr>
            <a:endParaRPr lang="en-US" dirty="0">
              <a:solidFill>
                <a:schemeClr val="tx1"/>
              </a:solidFill>
            </a:endParaRPr>
          </a:p>
        </p:txBody>
      </p:sp>
    </p:spTree>
    <p:extLst>
      <p:ext uri="{BB962C8B-B14F-4D97-AF65-F5344CB8AC3E}">
        <p14:creationId xmlns:p14="http://schemas.microsoft.com/office/powerpoint/2010/main" val="19597405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FEBDD4-BDC4-4DE8-8D88-5351F57548DB}"/>
              </a:ext>
            </a:extLst>
          </p:cNvPr>
          <p:cNvSpPr>
            <a:spLocks noGrp="1"/>
          </p:cNvSpPr>
          <p:nvPr>
            <p:ph type="ctrTitle"/>
          </p:nvPr>
        </p:nvSpPr>
        <p:spPr>
          <a:xfrm>
            <a:off x="1308284" y="191421"/>
            <a:ext cx="7766936" cy="842248"/>
          </a:xfrm>
        </p:spPr>
        <p:txBody>
          <a:bodyPr>
            <a:normAutofit fontScale="90000"/>
          </a:bodyPr>
          <a:lstStyle/>
          <a:p>
            <a:pPr algn="ctr"/>
            <a:r>
              <a:rPr lang="en-US" dirty="0" smtClean="0">
                <a:solidFill>
                  <a:schemeClr val="tx1"/>
                </a:solidFill>
                <a:latin typeface="Times New Roman" panose="02020603050405020304" pitchFamily="18" charset="0"/>
                <a:cs typeface="Times New Roman" panose="02020603050405020304" pitchFamily="18" charset="0"/>
              </a:rPr>
              <a:t>3 Trading Strategies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389744" y="1033669"/>
            <a:ext cx="10208302" cy="5632910"/>
          </a:xfrm>
        </p:spPr>
        <p:txBody>
          <a:bodyPr>
            <a:noAutofit/>
          </a:bodyPr>
          <a:lstStyle/>
          <a:p>
            <a:pPr algn="just">
              <a:lnSpc>
                <a:spcPct val="100000"/>
              </a:lnSpc>
            </a:pPr>
            <a:r>
              <a:rPr lang="en-GB" sz="2000" b="1" dirty="0">
                <a:solidFill>
                  <a:srgbClr val="7030A0"/>
                </a:solidFill>
                <a:latin typeface="Times New Roman" panose="02020603050405020304" pitchFamily="18" charset="0"/>
                <a:cs typeface="Times New Roman" panose="02020603050405020304" pitchFamily="18" charset="0"/>
              </a:rPr>
              <a:t>Position Trading </a:t>
            </a:r>
          </a:p>
          <a:p>
            <a:pPr algn="just">
              <a:lnSpc>
                <a:spcPct val="100000"/>
              </a:lnSpc>
            </a:pPr>
            <a:r>
              <a:rPr lang="en-GB" sz="2000" dirty="0">
                <a:solidFill>
                  <a:schemeClr val="tx1"/>
                </a:solidFill>
                <a:latin typeface="Times New Roman" panose="02020603050405020304" pitchFamily="18" charset="0"/>
                <a:cs typeface="Times New Roman" panose="02020603050405020304" pitchFamily="18" charset="0"/>
              </a:rPr>
              <a:t>Some really consider position exchanging to be a purchase and-hold procedure and not dynamic exchanging. In any case, position exchanging, when done by a propelled dealer, can be a type of dynamic </a:t>
            </a:r>
            <a:r>
              <a:rPr lang="en-GB" sz="2000" dirty="0" smtClean="0">
                <a:solidFill>
                  <a:schemeClr val="tx1"/>
                </a:solidFill>
                <a:latin typeface="Times New Roman" panose="02020603050405020304" pitchFamily="18" charset="0"/>
                <a:cs typeface="Times New Roman" panose="02020603050405020304" pitchFamily="18" charset="0"/>
              </a:rPr>
              <a:t>exchanging</a:t>
            </a:r>
          </a:p>
          <a:p>
            <a:pPr algn="just">
              <a:lnSpc>
                <a:spcPct val="100000"/>
              </a:lnSpc>
            </a:pPr>
            <a:r>
              <a:rPr lang="en-GB" sz="2000" b="1" dirty="0" smtClean="0">
                <a:solidFill>
                  <a:srgbClr val="7030A0"/>
                </a:solidFill>
                <a:latin typeface="Times New Roman" panose="02020603050405020304" pitchFamily="18" charset="0"/>
                <a:cs typeface="Times New Roman" panose="02020603050405020304" pitchFamily="18" charset="0"/>
              </a:rPr>
              <a:t>Swing </a:t>
            </a:r>
            <a:r>
              <a:rPr lang="en-GB" sz="2000" b="1" dirty="0">
                <a:solidFill>
                  <a:srgbClr val="7030A0"/>
                </a:solidFill>
                <a:latin typeface="Times New Roman" panose="02020603050405020304" pitchFamily="18" charset="0"/>
                <a:cs typeface="Times New Roman" panose="02020603050405020304" pitchFamily="18" charset="0"/>
              </a:rPr>
              <a:t>Trading </a:t>
            </a:r>
          </a:p>
          <a:p>
            <a:pPr algn="just">
              <a:lnSpc>
                <a:spcPct val="100000"/>
              </a:lnSpc>
            </a:pPr>
            <a:r>
              <a:rPr lang="en-GB" sz="2000" dirty="0">
                <a:solidFill>
                  <a:schemeClr val="tx1"/>
                </a:solidFill>
                <a:latin typeface="Times New Roman" panose="02020603050405020304" pitchFamily="18" charset="0"/>
                <a:cs typeface="Times New Roman" panose="02020603050405020304" pitchFamily="18" charset="0"/>
              </a:rPr>
              <a:t>At the point when a pattern breaks, swing dealers ordinarily get in the game. Toward the finish of a pattern, there is generally some value instability as the new pattern attempts to build up itself. </a:t>
            </a:r>
            <a:r>
              <a:rPr lang="en-GB" sz="2000" b="1" dirty="0" smtClean="0">
                <a:solidFill>
                  <a:srgbClr val="7030A0"/>
                </a:solidFill>
                <a:latin typeface="Times New Roman" panose="02020603050405020304" pitchFamily="18" charset="0"/>
                <a:cs typeface="Times New Roman" panose="02020603050405020304" pitchFamily="18" charset="0"/>
              </a:rPr>
              <a:t>Scalping </a:t>
            </a:r>
            <a:endParaRPr lang="en-GB" sz="2000" b="1" dirty="0">
              <a:solidFill>
                <a:srgbClr val="7030A0"/>
              </a:solidFill>
              <a:latin typeface="Times New Roman" panose="02020603050405020304" pitchFamily="18" charset="0"/>
              <a:cs typeface="Times New Roman" panose="02020603050405020304" pitchFamily="18" charset="0"/>
            </a:endParaRPr>
          </a:p>
          <a:p>
            <a:pPr algn="just">
              <a:lnSpc>
                <a:spcPct val="100000"/>
              </a:lnSpc>
            </a:pPr>
            <a:r>
              <a:rPr lang="en-GB" sz="2000" dirty="0">
                <a:solidFill>
                  <a:schemeClr val="tx1"/>
                </a:solidFill>
                <a:latin typeface="Times New Roman" panose="02020603050405020304" pitchFamily="18" charset="0"/>
                <a:cs typeface="Times New Roman" panose="02020603050405020304" pitchFamily="18" charset="0"/>
              </a:rPr>
              <a:t>Scalping is probably the speediest procedure utilized by dynamic dealers. It incorporates abusing different value holes brought about by offer ask spreads and request streams. </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6818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FEBDD4-BDC4-4DE8-8D88-5351F57548DB}"/>
              </a:ext>
            </a:extLst>
          </p:cNvPr>
          <p:cNvSpPr>
            <a:spLocks noGrp="1"/>
          </p:cNvSpPr>
          <p:nvPr>
            <p:ph type="ctrTitle"/>
          </p:nvPr>
        </p:nvSpPr>
        <p:spPr>
          <a:xfrm>
            <a:off x="1507067" y="443213"/>
            <a:ext cx="7766936" cy="842248"/>
          </a:xfrm>
        </p:spPr>
        <p:txBody>
          <a:bodyPr>
            <a:normAutofit fontScale="90000"/>
          </a:bodyPr>
          <a:lstStyle/>
          <a:p>
            <a:pPr algn="ctr"/>
            <a:r>
              <a:rPr lang="en-US" dirty="0" smtClean="0">
                <a:solidFill>
                  <a:schemeClr val="tx1"/>
                </a:solidFill>
                <a:latin typeface="Georgia" panose="02040502050405020303" pitchFamily="18" charset="0"/>
              </a:rPr>
              <a:t>Fundamental Analysis </a:t>
            </a:r>
            <a:endParaRPr lang="en-US" dirty="0">
              <a:solidFill>
                <a:schemeClr val="tx1"/>
              </a:solidFill>
              <a:latin typeface="Georgia" panose="02040502050405020303" pitchFamily="18" charset="0"/>
            </a:endParaRPr>
          </a:p>
        </p:txBody>
      </p:sp>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537029" y="1294012"/>
            <a:ext cx="11001828" cy="5005187"/>
          </a:xfrm>
        </p:spPr>
        <p:txBody>
          <a:bodyPr>
            <a:normAutofit fontScale="85000" lnSpcReduction="20000"/>
          </a:bodyPr>
          <a:lstStyle/>
          <a:p>
            <a:pPr marL="342900" indent="-342900" algn="just">
              <a:lnSpc>
                <a:spcPct val="150000"/>
              </a:lnSpc>
              <a:buFont typeface="Wingdings" panose="05000000000000000000" pitchFamily="2" charset="2"/>
              <a:buChar char="q"/>
            </a:pPr>
            <a:r>
              <a:rPr lang="en-GB" dirty="0">
                <a:solidFill>
                  <a:schemeClr val="tx1"/>
                </a:solidFill>
                <a:latin typeface="Times New Roman" panose="02020603050405020304" pitchFamily="18" charset="0"/>
                <a:cs typeface="Times New Roman" panose="02020603050405020304" pitchFamily="18" charset="0"/>
              </a:rPr>
              <a:t>Specialized investigation is an exchanging discipline utilized to assess ventures and recognize exchanging openings value patterns and examples seen on graphs. Specialized experts accept past exchanging action and value changes of a security can be important pointers of the security's future value </a:t>
            </a:r>
            <a:r>
              <a:rPr lang="en-GB" dirty="0" smtClean="0">
                <a:solidFill>
                  <a:schemeClr val="tx1"/>
                </a:solidFill>
                <a:latin typeface="Times New Roman" panose="02020603050405020304" pitchFamily="18" charset="0"/>
                <a:cs typeface="Times New Roman" panose="02020603050405020304" pitchFamily="18" charset="0"/>
              </a:rPr>
              <a:t>developments</a:t>
            </a:r>
            <a:r>
              <a:rPr lang="en-GB" dirty="0">
                <a:latin typeface="Times New Roman" panose="02020603050405020304" pitchFamily="18" charset="0"/>
                <a:cs typeface="Times New Roman" panose="02020603050405020304" pitchFamily="18" charset="0"/>
              </a:rPr>
              <a:t>:</a:t>
            </a:r>
            <a:endParaRPr lang="en-GB" dirty="0">
              <a:solidFill>
                <a:schemeClr val="tx1"/>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en-GB" dirty="0">
                <a:solidFill>
                  <a:schemeClr val="tx1"/>
                </a:solidFill>
                <a:latin typeface="Times New Roman" panose="02020603050405020304" pitchFamily="18" charset="0"/>
                <a:cs typeface="Times New Roman" panose="02020603050405020304" pitchFamily="18" charset="0"/>
              </a:rPr>
              <a:t>Monetary proportions for beginning screening. </a:t>
            </a:r>
          </a:p>
          <a:p>
            <a:pPr marL="342900" indent="-342900" algn="just">
              <a:lnSpc>
                <a:spcPct val="150000"/>
              </a:lnSpc>
              <a:buFont typeface="Wingdings" panose="05000000000000000000" pitchFamily="2" charset="2"/>
              <a:buChar char="Ø"/>
            </a:pPr>
            <a:r>
              <a:rPr lang="en-GB" dirty="0">
                <a:solidFill>
                  <a:schemeClr val="tx1"/>
                </a:solidFill>
                <a:latin typeface="Times New Roman" panose="02020603050405020304" pitchFamily="18" charset="0"/>
                <a:cs typeface="Times New Roman" panose="02020603050405020304" pitchFamily="18" charset="0"/>
              </a:rPr>
              <a:t>Comprehend the organization </a:t>
            </a:r>
          </a:p>
          <a:p>
            <a:pPr marL="342900" indent="-342900" algn="just">
              <a:lnSpc>
                <a:spcPct val="150000"/>
              </a:lnSpc>
              <a:buFont typeface="Wingdings" panose="05000000000000000000" pitchFamily="2" charset="2"/>
              <a:buChar char="Ø"/>
            </a:pPr>
            <a:r>
              <a:rPr lang="en-GB" dirty="0">
                <a:solidFill>
                  <a:schemeClr val="tx1"/>
                </a:solidFill>
                <a:latin typeface="Times New Roman" panose="02020603050405020304" pitchFamily="18" charset="0"/>
                <a:cs typeface="Times New Roman" panose="02020603050405020304" pitchFamily="18" charset="0"/>
              </a:rPr>
              <a:t>Concentrate the monetary reports of the organization </a:t>
            </a:r>
          </a:p>
          <a:p>
            <a:pPr marL="342900" indent="-342900" algn="just">
              <a:lnSpc>
                <a:spcPct val="150000"/>
              </a:lnSpc>
              <a:buFont typeface="Wingdings" panose="05000000000000000000" pitchFamily="2" charset="2"/>
              <a:buChar char="Ø"/>
            </a:pPr>
            <a:r>
              <a:rPr lang="en-GB" dirty="0">
                <a:solidFill>
                  <a:schemeClr val="tx1"/>
                </a:solidFill>
                <a:latin typeface="Times New Roman" panose="02020603050405020304" pitchFamily="18" charset="0"/>
                <a:cs typeface="Times New Roman" panose="02020603050405020304" pitchFamily="18" charset="0"/>
              </a:rPr>
              <a:t>Check the obligation </a:t>
            </a:r>
          </a:p>
          <a:p>
            <a:pPr marL="342900" indent="-342900" algn="just">
              <a:lnSpc>
                <a:spcPct val="150000"/>
              </a:lnSpc>
              <a:buFont typeface="Wingdings" panose="05000000000000000000" pitchFamily="2" charset="2"/>
              <a:buChar char="Ø"/>
            </a:pPr>
            <a:r>
              <a:rPr lang="en-GB" dirty="0">
                <a:solidFill>
                  <a:schemeClr val="tx1"/>
                </a:solidFill>
                <a:latin typeface="Times New Roman" panose="02020603050405020304" pitchFamily="18" charset="0"/>
                <a:cs typeface="Times New Roman" panose="02020603050405020304" pitchFamily="18" charset="0"/>
              </a:rPr>
              <a:t>Discover the organization's rivals </a:t>
            </a:r>
          </a:p>
          <a:p>
            <a:pPr marL="342900" indent="-342900" algn="just">
              <a:lnSpc>
                <a:spcPct val="150000"/>
              </a:lnSpc>
              <a:buFont typeface="Wingdings" panose="05000000000000000000" pitchFamily="2" charset="2"/>
              <a:buChar char="Ø"/>
            </a:pPr>
            <a:r>
              <a:rPr lang="en-GB" dirty="0">
                <a:solidFill>
                  <a:schemeClr val="tx1"/>
                </a:solidFill>
                <a:latin typeface="Times New Roman" panose="02020603050405020304" pitchFamily="18" charset="0"/>
                <a:cs typeface="Times New Roman" panose="02020603050405020304" pitchFamily="18" charset="0"/>
              </a:rPr>
              <a:t>Dissect the future </a:t>
            </a:r>
            <a:r>
              <a:rPr lang="en-GB" dirty="0" smtClean="0">
                <a:solidFill>
                  <a:schemeClr val="tx1"/>
                </a:solidFill>
                <a:latin typeface="Times New Roman" panose="02020603050405020304" pitchFamily="18" charset="0"/>
                <a:cs typeface="Times New Roman" panose="02020603050405020304" pitchFamily="18" charset="0"/>
              </a:rPr>
              <a:t>possibilities11Q</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22221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FEBDD4-BDC4-4DE8-8D88-5351F57548DB}"/>
              </a:ext>
            </a:extLst>
          </p:cNvPr>
          <p:cNvSpPr>
            <a:spLocks noGrp="1"/>
          </p:cNvSpPr>
          <p:nvPr>
            <p:ph type="ctrTitle"/>
          </p:nvPr>
        </p:nvSpPr>
        <p:spPr>
          <a:xfrm>
            <a:off x="1507067" y="443213"/>
            <a:ext cx="7766936" cy="842248"/>
          </a:xfrm>
        </p:spPr>
        <p:txBody>
          <a:bodyPr>
            <a:normAutofit fontScale="90000"/>
          </a:bodyPr>
          <a:lstStyle/>
          <a:p>
            <a:pPr algn="ctr"/>
            <a:r>
              <a:rPr lang="en-US" dirty="0" smtClean="0">
                <a:solidFill>
                  <a:schemeClr val="tx1"/>
                </a:solidFill>
                <a:latin typeface="Georgia" panose="02040502050405020303" pitchFamily="18" charset="0"/>
              </a:rPr>
              <a:t>Technical Analysis </a:t>
            </a:r>
            <a:endParaRPr lang="en-US" dirty="0">
              <a:solidFill>
                <a:schemeClr val="tx1"/>
              </a:solidFill>
              <a:latin typeface="Georgia" panose="02040502050405020303" pitchFamily="18" charset="0"/>
            </a:endParaRPr>
          </a:p>
        </p:txBody>
      </p:sp>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494676" y="1285461"/>
            <a:ext cx="11392524" cy="5295221"/>
          </a:xfrm>
        </p:spPr>
        <p:txBody>
          <a:bodyPr>
            <a:normAutofit fontScale="92500" lnSpcReduction="20000"/>
          </a:bodyPr>
          <a:lstStyle/>
          <a:p>
            <a:pPr marL="342900" indent="-342900" algn="just">
              <a:lnSpc>
                <a:spcPct val="200000"/>
              </a:lnSpc>
              <a:buFont typeface="Wingdings" panose="05000000000000000000" pitchFamily="2" charset="2"/>
              <a:buChar char="ü"/>
            </a:pPr>
            <a:r>
              <a:rPr lang="en-GB" dirty="0">
                <a:solidFill>
                  <a:schemeClr val="tx1"/>
                </a:solidFill>
                <a:latin typeface="Georgia" panose="02040502050405020303" pitchFamily="18" charset="0"/>
              </a:rPr>
              <a:t>specialized investigation is to complete stock value figure by taking a gander at past information. While central investigation is one of the best strategies for deciding the long haul developments of a stock, specialized examination gives a comparative device to transient merchants. </a:t>
            </a:r>
          </a:p>
          <a:p>
            <a:pPr marL="342900" indent="-342900" algn="just">
              <a:lnSpc>
                <a:spcPct val="200000"/>
              </a:lnSpc>
              <a:buFont typeface="Wingdings" panose="05000000000000000000" pitchFamily="2" charset="2"/>
              <a:buChar char="ü"/>
            </a:pPr>
            <a:r>
              <a:rPr lang="en-GB" dirty="0">
                <a:solidFill>
                  <a:schemeClr val="tx1"/>
                </a:solidFill>
                <a:latin typeface="Georgia" panose="02040502050405020303" pitchFamily="18" charset="0"/>
              </a:rPr>
              <a:t>Having the option to distinguish the sign for value inclines in a market is a key part of any exchanging system. </a:t>
            </a:r>
            <a:endParaRPr lang="en-GB" dirty="0" smtClean="0">
              <a:solidFill>
                <a:schemeClr val="tx1"/>
              </a:solidFill>
              <a:latin typeface="Georgia" panose="02040502050405020303" pitchFamily="18" charset="0"/>
            </a:endParaRPr>
          </a:p>
          <a:p>
            <a:pPr marL="342900" indent="-342900" algn="just">
              <a:lnSpc>
                <a:spcPct val="200000"/>
              </a:lnSpc>
              <a:buFont typeface="Wingdings" panose="05000000000000000000" pitchFamily="2" charset="2"/>
              <a:buChar char="ü"/>
            </a:pPr>
            <a:r>
              <a:rPr lang="en-GB" dirty="0" smtClean="0">
                <a:solidFill>
                  <a:schemeClr val="tx1"/>
                </a:solidFill>
                <a:latin typeface="Georgia" panose="02040502050405020303" pitchFamily="18" charset="0"/>
              </a:rPr>
              <a:t>Truth </a:t>
            </a:r>
            <a:r>
              <a:rPr lang="en-GB" dirty="0">
                <a:solidFill>
                  <a:schemeClr val="tx1"/>
                </a:solidFill>
                <a:latin typeface="Georgia" panose="02040502050405020303" pitchFamily="18" charset="0"/>
              </a:rPr>
              <a:t>be told, specialized investigation instruments are so usually utilized, that many accept they have made unavoidable exchanging </a:t>
            </a:r>
            <a:r>
              <a:rPr lang="en-GB" dirty="0" smtClean="0">
                <a:solidFill>
                  <a:schemeClr val="tx1"/>
                </a:solidFill>
                <a:latin typeface="Georgia" panose="02040502050405020303" pitchFamily="18" charset="0"/>
              </a:rPr>
              <a:t>rules</a:t>
            </a:r>
            <a:endParaRPr lang="en-US" dirty="0">
              <a:solidFill>
                <a:schemeClr val="tx1"/>
              </a:solidFill>
              <a:latin typeface="Georgia" panose="02040502050405020303" pitchFamily="18" charset="0"/>
            </a:endParaRPr>
          </a:p>
        </p:txBody>
      </p:sp>
    </p:spTree>
    <p:extLst>
      <p:ext uri="{BB962C8B-B14F-4D97-AF65-F5344CB8AC3E}">
        <p14:creationId xmlns:p14="http://schemas.microsoft.com/office/powerpoint/2010/main" val="3574448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FEBDD4-BDC4-4DE8-8D88-5351F57548DB}"/>
              </a:ext>
            </a:extLst>
          </p:cNvPr>
          <p:cNvSpPr>
            <a:spLocks noGrp="1"/>
          </p:cNvSpPr>
          <p:nvPr>
            <p:ph type="ctrTitle"/>
          </p:nvPr>
        </p:nvSpPr>
        <p:spPr>
          <a:xfrm>
            <a:off x="1507067" y="443213"/>
            <a:ext cx="7766936" cy="842248"/>
          </a:xfrm>
        </p:spPr>
        <p:txBody>
          <a:bodyPr>
            <a:normAutofit fontScale="90000"/>
          </a:bodyPr>
          <a:lstStyle/>
          <a:p>
            <a:pPr algn="ctr"/>
            <a:r>
              <a:rPr lang="en-US" dirty="0" smtClean="0">
                <a:solidFill>
                  <a:schemeClr val="tx1"/>
                </a:solidFill>
              </a:rPr>
              <a:t>         </a:t>
            </a:r>
            <a:endParaRPr lang="en-US" dirty="0">
              <a:solidFill>
                <a:schemeClr val="tx1"/>
              </a:solidFill>
            </a:endParaRPr>
          </a:p>
        </p:txBody>
      </p:sp>
      <p:sp>
        <p:nvSpPr>
          <p:cNvPr id="3" name="Subtitle 2">
            <a:extLst>
              <a:ext uri="{FF2B5EF4-FFF2-40B4-BE49-F238E27FC236}">
                <a16:creationId xmlns:a16="http://schemas.microsoft.com/office/drawing/2014/main" xmlns="" id="{565CBCD2-2962-4157-890C-70994E320E14}"/>
              </a:ext>
            </a:extLst>
          </p:cNvPr>
          <p:cNvSpPr>
            <a:spLocks noGrp="1"/>
          </p:cNvSpPr>
          <p:nvPr>
            <p:ph type="subTitle" idx="1"/>
          </p:nvPr>
        </p:nvSpPr>
        <p:spPr>
          <a:xfrm>
            <a:off x="750627" y="443213"/>
            <a:ext cx="10727140" cy="6001129"/>
          </a:xfrm>
        </p:spPr>
        <p:txBody>
          <a:bodyPr>
            <a:normAutofit fontScale="92500" lnSpcReduction="20000"/>
          </a:bodyPr>
          <a:lstStyle/>
          <a:p>
            <a:pPr>
              <a:lnSpc>
                <a:spcPct val="110000"/>
              </a:lnSpc>
            </a:pPr>
            <a:r>
              <a:rPr lang="en-US" sz="3900" dirty="0" smtClean="0">
                <a:solidFill>
                  <a:srgbClr val="FF0000"/>
                </a:solidFill>
                <a:latin typeface="Times New Roman" panose="02020603050405020304" pitchFamily="18" charset="0"/>
                <a:cs typeface="Times New Roman" panose="02020603050405020304" pitchFamily="18" charset="0"/>
              </a:rPr>
              <a:t>Behavioral Analysis </a:t>
            </a:r>
            <a:endParaRPr lang="en-GB" sz="3900" dirty="0" smtClean="0">
              <a:solidFill>
                <a:srgbClr val="FF0000"/>
              </a:solidFill>
              <a:latin typeface="Times New Roman" panose="02020603050405020304" pitchFamily="18" charset="0"/>
              <a:cs typeface="Times New Roman" panose="02020603050405020304" pitchFamily="18" charset="0"/>
            </a:endParaRPr>
          </a:p>
          <a:p>
            <a:pPr marL="342900" indent="-342900" algn="just">
              <a:lnSpc>
                <a:spcPct val="110000"/>
              </a:lnSpc>
              <a:buFont typeface="Arial" panose="020B0604020202020204" pitchFamily="34" charset="0"/>
              <a:buChar char="•"/>
            </a:pPr>
            <a:r>
              <a:rPr lang="en-GB" dirty="0" smtClean="0"/>
              <a:t>C</a:t>
            </a:r>
            <a:r>
              <a:rPr lang="en-GB" dirty="0" smtClean="0">
                <a:solidFill>
                  <a:schemeClr val="tx1"/>
                </a:solidFill>
              </a:rPr>
              <a:t>lient </a:t>
            </a:r>
            <a:r>
              <a:rPr lang="en-GB" dirty="0">
                <a:solidFill>
                  <a:schemeClr val="tx1"/>
                </a:solidFill>
              </a:rPr>
              <a:t>purchasing process (additionally called a purchasing choice procedure) portrays the adventure your client experiences before they purchase your item. </a:t>
            </a:r>
            <a:endParaRPr lang="en-GB" dirty="0" smtClean="0">
              <a:solidFill>
                <a:schemeClr val="tx1"/>
              </a:solidFill>
            </a:endParaRPr>
          </a:p>
          <a:p>
            <a:pPr algn="just">
              <a:lnSpc>
                <a:spcPct val="110000"/>
              </a:lnSpc>
            </a:pPr>
            <a:r>
              <a:rPr lang="en-GB" b="1" dirty="0" smtClean="0">
                <a:solidFill>
                  <a:srgbClr val="C00000"/>
                </a:solidFill>
              </a:rPr>
              <a:t>Issue/Need Acknowledgment </a:t>
            </a:r>
          </a:p>
          <a:p>
            <a:pPr algn="just">
              <a:lnSpc>
                <a:spcPct val="110000"/>
              </a:lnSpc>
            </a:pPr>
            <a:r>
              <a:rPr lang="en-GB" dirty="0" smtClean="0">
                <a:solidFill>
                  <a:schemeClr val="tx1"/>
                </a:solidFill>
              </a:rPr>
              <a:t>This </a:t>
            </a:r>
            <a:r>
              <a:rPr lang="en-GB" dirty="0">
                <a:solidFill>
                  <a:schemeClr val="tx1"/>
                </a:solidFill>
              </a:rPr>
              <a:t>is frequently distinguished as the first and most significant advance in the client's choice procedure. A buy can't happen without the acknowledgment of the need. The need may have been activated by inner boosts, (for example, yearning or thirst) or outside improvements. </a:t>
            </a:r>
          </a:p>
          <a:p>
            <a:pPr algn="just">
              <a:lnSpc>
                <a:spcPct val="110000"/>
              </a:lnSpc>
            </a:pPr>
            <a:r>
              <a:rPr lang="en-GB" b="1" dirty="0" smtClean="0">
                <a:solidFill>
                  <a:srgbClr val="C00000"/>
                </a:solidFill>
              </a:rPr>
              <a:t>Data Search </a:t>
            </a:r>
          </a:p>
          <a:p>
            <a:pPr algn="just">
              <a:lnSpc>
                <a:spcPct val="110000"/>
              </a:lnSpc>
            </a:pPr>
            <a:r>
              <a:rPr lang="en-GB" dirty="0" smtClean="0">
                <a:solidFill>
                  <a:schemeClr val="tx1"/>
                </a:solidFill>
              </a:rPr>
              <a:t>Having </a:t>
            </a:r>
            <a:r>
              <a:rPr lang="en-GB" dirty="0">
                <a:solidFill>
                  <a:schemeClr val="tx1"/>
                </a:solidFill>
              </a:rPr>
              <a:t>perceived an issue or need, the subsequent stage a client may take is the data search arrange, so as to discover what they feel is the best arrangement. </a:t>
            </a:r>
            <a:endParaRPr lang="en-GB" dirty="0" smtClean="0">
              <a:solidFill>
                <a:schemeClr val="tx1"/>
              </a:solidFill>
            </a:endParaRPr>
          </a:p>
          <a:p>
            <a:pPr algn="just">
              <a:lnSpc>
                <a:spcPct val="110000"/>
              </a:lnSpc>
            </a:pPr>
            <a:r>
              <a:rPr lang="en-GB" b="1" dirty="0" smtClean="0">
                <a:solidFill>
                  <a:srgbClr val="C00000"/>
                </a:solidFill>
              </a:rPr>
              <a:t>Assessment Of Choices </a:t>
            </a:r>
          </a:p>
          <a:p>
            <a:pPr algn="just">
              <a:lnSpc>
                <a:spcPct val="110000"/>
              </a:lnSpc>
            </a:pPr>
            <a:r>
              <a:rPr lang="en-GB" dirty="0" smtClean="0">
                <a:solidFill>
                  <a:schemeClr val="tx1"/>
                </a:solidFill>
              </a:rPr>
              <a:t>As </a:t>
            </a:r>
            <a:r>
              <a:rPr lang="en-GB" dirty="0">
                <a:solidFill>
                  <a:schemeClr val="tx1"/>
                </a:solidFill>
              </a:rPr>
              <a:t>you may expect, people will assess various items or brands at this phase based on elective item characteristics – those which can convey the advantages the client is looking for. A factor that intensely impacts this stage is the client's frame of mind. </a:t>
            </a:r>
          </a:p>
        </p:txBody>
      </p:sp>
    </p:spTree>
    <p:extLst>
      <p:ext uri="{BB962C8B-B14F-4D97-AF65-F5344CB8AC3E}">
        <p14:creationId xmlns:p14="http://schemas.microsoft.com/office/powerpoint/2010/main" val="3905361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6769BB-03B8-44DE-BA72-F8EBBF915ED9}"/>
              </a:ext>
            </a:extLst>
          </p:cNvPr>
          <p:cNvSpPr>
            <a:spLocks noGrp="1"/>
          </p:cNvSpPr>
          <p:nvPr>
            <p:ph type="title"/>
          </p:nvPr>
        </p:nvSpPr>
        <p:spPr>
          <a:xfrm>
            <a:off x="1388534" y="397566"/>
            <a:ext cx="8596668" cy="927652"/>
          </a:xfrm>
        </p:spPr>
        <p:txBody>
          <a:bodyPr/>
          <a:lstStyle/>
          <a:p>
            <a:pPr algn="ctr"/>
            <a:r>
              <a:rPr lang="en-US" dirty="0" smtClean="0">
                <a:solidFill>
                  <a:srgbClr val="FF0000"/>
                </a:solidFill>
                <a:latin typeface="Times New Roman" panose="02020603050405020304" pitchFamily="18" charset="0"/>
                <a:cs typeface="Times New Roman" panose="02020603050405020304" pitchFamily="18" charset="0"/>
              </a:rPr>
              <a:t>Political Analysis </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DB95E25-0271-4E52-B78F-1B0D21CBE71B}"/>
              </a:ext>
            </a:extLst>
          </p:cNvPr>
          <p:cNvSpPr>
            <a:spLocks noGrp="1"/>
          </p:cNvSpPr>
          <p:nvPr>
            <p:ph idx="1"/>
          </p:nvPr>
        </p:nvSpPr>
        <p:spPr>
          <a:xfrm>
            <a:off x="438794" y="1325218"/>
            <a:ext cx="11085549" cy="5084465"/>
          </a:xfrm>
        </p:spPr>
        <p:txBody>
          <a:bodyPr>
            <a:normAutofit fontScale="77500" lnSpcReduction="20000"/>
          </a:bodyPr>
          <a:lstStyle/>
          <a:p>
            <a:pPr marL="0" indent="0" algn="just">
              <a:buNone/>
            </a:pPr>
            <a:r>
              <a:rPr lang="en-GB" b="1" dirty="0">
                <a:solidFill>
                  <a:srgbClr val="00B050"/>
                </a:solidFill>
                <a:latin typeface="Times New Roman" panose="02020603050405020304" pitchFamily="18" charset="0"/>
                <a:cs typeface="Times New Roman" panose="02020603050405020304" pitchFamily="18" charset="0"/>
              </a:rPr>
              <a:t>Expanding Sales </a:t>
            </a:r>
          </a:p>
          <a:p>
            <a:pPr marL="0" indent="0" algn="just">
              <a:buNone/>
            </a:pPr>
            <a:r>
              <a:rPr lang="en-GB" dirty="0">
                <a:latin typeface="Times New Roman" panose="02020603050405020304" pitchFamily="18" charset="0"/>
                <a:cs typeface="Times New Roman" panose="02020603050405020304" pitchFamily="18" charset="0"/>
              </a:rPr>
              <a:t>Verify whether the organization is developing its deals and, provided that this is true, regardless of whether the business development is practical or identified with a one-time occasion. </a:t>
            </a:r>
            <a:endParaRPr lang="en-GB" dirty="0" smtClean="0">
              <a:latin typeface="Times New Roman" panose="02020603050405020304" pitchFamily="18" charset="0"/>
              <a:cs typeface="Times New Roman" panose="02020603050405020304" pitchFamily="18" charset="0"/>
            </a:endParaRPr>
          </a:p>
          <a:p>
            <a:pPr marL="0" indent="0" algn="just">
              <a:buNone/>
            </a:pPr>
            <a:r>
              <a:rPr lang="en-GB" b="1" dirty="0" smtClean="0">
                <a:solidFill>
                  <a:srgbClr val="00B050"/>
                </a:solidFill>
                <a:latin typeface="Times New Roman" panose="02020603050405020304" pitchFamily="18" charset="0"/>
                <a:cs typeface="Times New Roman" panose="02020603050405020304" pitchFamily="18" charset="0"/>
              </a:rPr>
              <a:t>Improving </a:t>
            </a:r>
            <a:r>
              <a:rPr lang="en-GB" b="1" dirty="0">
                <a:solidFill>
                  <a:srgbClr val="00B050"/>
                </a:solidFill>
                <a:latin typeface="Times New Roman" panose="02020603050405020304" pitchFamily="18" charset="0"/>
                <a:cs typeface="Times New Roman" panose="02020603050405020304" pitchFamily="18" charset="0"/>
              </a:rPr>
              <a:t>Margins </a:t>
            </a:r>
          </a:p>
          <a:p>
            <a:pPr marL="0" indent="0" algn="just">
              <a:buNone/>
            </a:pPr>
            <a:r>
              <a:rPr lang="en-GB" dirty="0">
                <a:latin typeface="Times New Roman" panose="02020603050405020304" pitchFamily="18" charset="0"/>
                <a:cs typeface="Times New Roman" panose="02020603050405020304" pitchFamily="18" charset="0"/>
              </a:rPr>
              <a:t>An organization's edges for the most part improve or break down contingent upon how well it is overseen. On the off chance that the business line is going up yet costs are going up quicker, something is going on there. </a:t>
            </a:r>
          </a:p>
          <a:p>
            <a:pPr marL="0" indent="0" algn="just">
              <a:buNone/>
            </a:pPr>
            <a:r>
              <a:rPr lang="en-GB" b="1" dirty="0" smtClean="0">
                <a:solidFill>
                  <a:srgbClr val="00B050"/>
                </a:solidFill>
                <a:latin typeface="Times New Roman" panose="02020603050405020304" pitchFamily="18" charset="0"/>
                <a:cs typeface="Times New Roman" panose="02020603050405020304" pitchFamily="18" charset="0"/>
              </a:rPr>
              <a:t>Direction </a:t>
            </a:r>
            <a:endParaRPr lang="en-GB" b="1" dirty="0">
              <a:solidFill>
                <a:srgbClr val="00B050"/>
              </a:solidFill>
              <a:latin typeface="Times New Roman" panose="02020603050405020304" pitchFamily="18" charset="0"/>
              <a:cs typeface="Times New Roman" panose="02020603050405020304" pitchFamily="18" charset="0"/>
            </a:endParaRPr>
          </a:p>
          <a:p>
            <a:pPr marL="0" indent="0" algn="just">
              <a:buNone/>
            </a:pPr>
            <a:r>
              <a:rPr lang="en-GB" dirty="0">
                <a:latin typeface="Times New Roman" panose="02020603050405020304" pitchFamily="18" charset="0"/>
                <a:cs typeface="Times New Roman" panose="02020603050405020304" pitchFamily="18" charset="0"/>
              </a:rPr>
              <a:t>Numerous organizations offer Wall Street some kind of direction on future profit, and it's almost constantly significant. How "The Street" responds to the news is similarly significant. </a:t>
            </a:r>
            <a:endParaRPr lang="en-GB" dirty="0" smtClean="0">
              <a:latin typeface="Times New Roman" panose="02020603050405020304" pitchFamily="18" charset="0"/>
              <a:cs typeface="Times New Roman" panose="02020603050405020304" pitchFamily="18" charset="0"/>
            </a:endParaRPr>
          </a:p>
          <a:p>
            <a:pPr marL="0" indent="0" algn="just">
              <a:buNone/>
            </a:pPr>
            <a:r>
              <a:rPr lang="en-GB" b="1" dirty="0" smtClean="0">
                <a:solidFill>
                  <a:srgbClr val="00B050"/>
                </a:solidFill>
                <a:latin typeface="Times New Roman" panose="02020603050405020304" pitchFamily="18" charset="0"/>
                <a:cs typeface="Times New Roman" panose="02020603050405020304" pitchFamily="18" charset="0"/>
              </a:rPr>
              <a:t>Stock </a:t>
            </a:r>
            <a:r>
              <a:rPr lang="en-GB" b="1" dirty="0">
                <a:solidFill>
                  <a:srgbClr val="00B050"/>
                </a:solidFill>
                <a:latin typeface="Times New Roman" panose="02020603050405020304" pitchFamily="18" charset="0"/>
                <a:cs typeface="Times New Roman" panose="02020603050405020304" pitchFamily="18" charset="0"/>
              </a:rPr>
              <a:t>Buyback Programs </a:t>
            </a:r>
          </a:p>
          <a:p>
            <a:pPr marL="0" indent="0" algn="just">
              <a:buNone/>
            </a:pPr>
            <a:r>
              <a:rPr lang="en-GB" dirty="0">
                <a:latin typeface="Times New Roman" panose="02020603050405020304" pitchFamily="18" charset="0"/>
                <a:cs typeface="Times New Roman" panose="02020603050405020304" pitchFamily="18" charset="0"/>
              </a:rPr>
              <a:t>At the point when an organization utilizes its money to repurchase its own stock, it's normally a decent sign that administration accepts the stock is underestimated. Repurchase projects will most likely be referenced in the organization press release. That stated, the executives may have different thought </a:t>
            </a:r>
            <a:r>
              <a:rPr lang="en-GB" dirty="0" smtClean="0">
                <a:latin typeface="Times New Roman" panose="02020603050405020304" pitchFamily="18" charset="0"/>
                <a:cs typeface="Times New Roman" panose="02020603050405020304" pitchFamily="18" charset="0"/>
              </a:rPr>
              <a:t>processes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26122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6A619D-59CC-4241-BE39-F567C688821E}"/>
              </a:ext>
            </a:extLst>
          </p:cNvPr>
          <p:cNvSpPr>
            <a:spLocks noGrp="1"/>
          </p:cNvSpPr>
          <p:nvPr>
            <p:ph type="title"/>
          </p:nvPr>
        </p:nvSpPr>
        <p:spPr>
          <a:xfrm>
            <a:off x="1170820" y="609600"/>
            <a:ext cx="8596668" cy="1007165"/>
          </a:xfrm>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DBA6351-7439-4CB6-ACB7-3D9AFD554098}"/>
              </a:ext>
            </a:extLst>
          </p:cNvPr>
          <p:cNvSpPr>
            <a:spLocks noGrp="1"/>
          </p:cNvSpPr>
          <p:nvPr>
            <p:ph idx="1"/>
          </p:nvPr>
        </p:nvSpPr>
        <p:spPr>
          <a:xfrm>
            <a:off x="677333" y="1616765"/>
            <a:ext cx="10745409" cy="4813064"/>
          </a:xfrm>
        </p:spPr>
        <p:txBody>
          <a:bodyPr>
            <a:normAutofit fontScale="85000" lnSpcReduction="20000"/>
          </a:bodyPr>
          <a:lstStyle/>
          <a:p>
            <a:pPr marL="0" indent="0">
              <a:lnSpc>
                <a:spcPct val="170000"/>
              </a:lnSpc>
              <a:buNone/>
            </a:pPr>
            <a:r>
              <a:rPr lang="en-GB" dirty="0">
                <a:solidFill>
                  <a:schemeClr val="tx1"/>
                </a:solidFill>
                <a:latin typeface="Times New Roman" panose="02020603050405020304" pitchFamily="18" charset="0"/>
                <a:cs typeface="Times New Roman" panose="02020603050405020304" pitchFamily="18" charset="0"/>
              </a:rPr>
              <a:t>(OECD), O. E. C.-O. D. (2016). Financial Management of Flood Risks. London: IWA </a:t>
            </a:r>
            <a:r>
              <a:rPr lang="en-GB" dirty="0" smtClean="0">
                <a:solidFill>
                  <a:schemeClr val="tx1"/>
                </a:solidFill>
                <a:latin typeface="Times New Roman" panose="02020603050405020304" pitchFamily="18" charset="0"/>
                <a:cs typeface="Times New Roman" panose="02020603050405020304" pitchFamily="18" charset="0"/>
              </a:rPr>
              <a:t>	Publishing</a:t>
            </a:r>
            <a:r>
              <a:rPr lang="en-GB" dirty="0">
                <a:solidFill>
                  <a:schemeClr val="tx1"/>
                </a:solidFill>
                <a:latin typeface="Times New Roman" panose="02020603050405020304" pitchFamily="18" charset="0"/>
                <a:cs typeface="Times New Roman" panose="02020603050405020304" pitchFamily="18" charset="0"/>
              </a:rPr>
              <a:t>.</a:t>
            </a:r>
          </a:p>
          <a:p>
            <a:pPr marL="0" indent="0">
              <a:lnSpc>
                <a:spcPct val="170000"/>
              </a:lnSpc>
              <a:buNone/>
            </a:pPr>
            <a:r>
              <a:rPr lang="en-GB" dirty="0">
                <a:solidFill>
                  <a:schemeClr val="tx1"/>
                </a:solidFill>
                <a:latin typeface="Times New Roman" panose="02020603050405020304" pitchFamily="18" charset="0"/>
                <a:cs typeface="Times New Roman" panose="02020603050405020304" pitchFamily="18" charset="0"/>
              </a:rPr>
              <a:t>Hilmar, Þ. H. (2016). International financial institutions, climate change and the </a:t>
            </a:r>
            <a:r>
              <a:rPr lang="en-GB" dirty="0" smtClean="0">
                <a:solidFill>
                  <a:schemeClr val="tx1"/>
                </a:solidFill>
                <a:latin typeface="Times New Roman" panose="02020603050405020304" pitchFamily="18" charset="0"/>
                <a:cs typeface="Times New Roman" panose="02020603050405020304" pitchFamily="18" charset="0"/>
              </a:rPr>
              <a:t>	urgency </a:t>
            </a:r>
            <a:r>
              <a:rPr lang="en-GB" dirty="0">
                <a:solidFill>
                  <a:schemeClr val="tx1"/>
                </a:solidFill>
                <a:latin typeface="Times New Roman" panose="02020603050405020304" pitchFamily="18" charset="0"/>
                <a:cs typeface="Times New Roman" panose="02020603050405020304" pitchFamily="18" charset="0"/>
              </a:rPr>
              <a:t>to </a:t>
            </a:r>
            <a:r>
              <a:rPr lang="en-GB" dirty="0" smtClean="0">
                <a:solidFill>
                  <a:schemeClr val="tx1"/>
                </a:solidFill>
                <a:latin typeface="Times New Roman" panose="02020603050405020304" pitchFamily="18" charset="0"/>
                <a:cs typeface="Times New Roman" panose="02020603050405020304" pitchFamily="18" charset="0"/>
              </a:rPr>
              <a:t>facilitate </a:t>
            </a:r>
            <a:r>
              <a:rPr lang="en-GB" dirty="0">
                <a:solidFill>
                  <a:schemeClr val="tx1"/>
                </a:solidFill>
                <a:latin typeface="Times New Roman" panose="02020603050405020304" pitchFamily="18" charset="0"/>
                <a:cs typeface="Times New Roman" panose="02020603050405020304" pitchFamily="18" charset="0"/>
              </a:rPr>
              <a:t>clean energy investment in developing and </a:t>
            </a:r>
            <a:r>
              <a:rPr lang="en-GB" dirty="0" err="1">
                <a:solidFill>
                  <a:schemeClr val="tx1"/>
                </a:solidFill>
                <a:latin typeface="Times New Roman" panose="02020603050405020304" pitchFamily="18" charset="0"/>
                <a:cs typeface="Times New Roman" panose="02020603050405020304" pitchFamily="18" charset="0"/>
              </a:rPr>
              <a:t>emergin</a:t>
            </a:r>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	market </a:t>
            </a:r>
            <a:r>
              <a:rPr lang="en-GB" dirty="0">
                <a:solidFill>
                  <a:schemeClr val="tx1"/>
                </a:solidFill>
                <a:latin typeface="Times New Roman" panose="02020603050405020304" pitchFamily="18" charset="0"/>
                <a:cs typeface="Times New Roman" panose="02020603050405020304" pitchFamily="18" charset="0"/>
              </a:rPr>
              <a:t>economies</a:t>
            </a:r>
            <a:r>
              <a:rPr lang="en-GB" dirty="0" smtClean="0">
                <a:solidFill>
                  <a:schemeClr val="tx1"/>
                </a:solidFill>
                <a:latin typeface="Times New Roman" panose="02020603050405020304" pitchFamily="18" charset="0"/>
                <a:cs typeface="Times New Roman" panose="02020603050405020304" pitchFamily="18" charset="0"/>
              </a:rPr>
              <a:t>.</a:t>
            </a:r>
          </a:p>
          <a:p>
            <a:pPr marL="0" indent="0">
              <a:lnSpc>
                <a:spcPct val="170000"/>
              </a:lnSpc>
              <a:buNone/>
            </a:pPr>
            <a:r>
              <a:rPr lang="en-US" dirty="0" err="1">
                <a:latin typeface="Times New Roman" panose="02020603050405020304" pitchFamily="18" charset="0"/>
                <a:cs typeface="Times New Roman" panose="02020603050405020304" pitchFamily="18" charset="0"/>
              </a:rPr>
              <a:t>Tatham</a:t>
            </a:r>
            <a:r>
              <a:rPr lang="en-US" dirty="0">
                <a:latin typeface="Times New Roman" panose="02020603050405020304" pitchFamily="18" charset="0"/>
                <a:cs typeface="Times New Roman" panose="02020603050405020304" pitchFamily="18" charset="0"/>
              </a:rPr>
              <a:t>, P., &amp; Christopher, M. (Eds.). (2018). </a:t>
            </a:r>
            <a:r>
              <a:rPr lang="en-US" i="1" dirty="0">
                <a:latin typeface="Times New Roman" panose="02020603050405020304" pitchFamily="18" charset="0"/>
                <a:cs typeface="Times New Roman" panose="02020603050405020304" pitchFamily="18" charset="0"/>
              </a:rPr>
              <a:t>Humanitarian logistics: Meeting the </a:t>
            </a:r>
            <a:r>
              <a:rPr lang="en-US" i="1" dirty="0" smtClean="0">
                <a:latin typeface="Times New Roman" panose="02020603050405020304" pitchFamily="18" charset="0"/>
                <a:cs typeface="Times New Roman" panose="02020603050405020304" pitchFamily="18" charset="0"/>
              </a:rPr>
              <a:t>	challenge </a:t>
            </a:r>
            <a:r>
              <a:rPr lang="en-US" i="1" dirty="0">
                <a:latin typeface="Times New Roman" panose="02020603050405020304" pitchFamily="18" charset="0"/>
                <a:cs typeface="Times New Roman" panose="02020603050405020304" pitchFamily="18" charset="0"/>
              </a:rPr>
              <a:t>of </a:t>
            </a:r>
            <a:r>
              <a:rPr lang="en-US" i="1" dirty="0" smtClean="0">
                <a:latin typeface="Times New Roman" panose="02020603050405020304" pitchFamily="18" charset="0"/>
                <a:cs typeface="Times New Roman" panose="02020603050405020304" pitchFamily="18" charset="0"/>
              </a:rPr>
              <a:t>	preparing </a:t>
            </a:r>
            <a:r>
              <a:rPr lang="en-US" i="1" dirty="0">
                <a:latin typeface="Times New Roman" panose="02020603050405020304" pitchFamily="18" charset="0"/>
                <a:cs typeface="Times New Roman" panose="02020603050405020304" pitchFamily="18" charset="0"/>
              </a:rPr>
              <a:t>for and responding to disasters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Kogan</a:t>
            </a:r>
            <a:r>
              <a:rPr lang="en-US" dirty="0">
                <a:latin typeface="Times New Roman" panose="02020603050405020304" pitchFamily="18" charset="0"/>
                <a:cs typeface="Times New Roman" panose="02020603050405020304" pitchFamily="18" charset="0"/>
              </a:rPr>
              <a:t> Page </a:t>
            </a:r>
            <a:r>
              <a:rPr lang="en-US" dirty="0" smtClean="0">
                <a:latin typeface="Times New Roman" panose="02020603050405020304" pitchFamily="18" charset="0"/>
                <a:cs typeface="Times New Roman" panose="02020603050405020304" pitchFamily="18" charset="0"/>
              </a:rPr>
              <a:t>	Publishers</a:t>
            </a:r>
            <a:r>
              <a:rPr lang="en-US" dirty="0">
                <a:latin typeface="Times New Roman" panose="02020603050405020304" pitchFamily="18" charset="0"/>
                <a:cs typeface="Times New Roman" panose="02020603050405020304" pitchFamily="18" charset="0"/>
              </a:rPr>
              <a:t>.</a:t>
            </a:r>
            <a:endParaRPr lang="en-GB"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958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152</TotalTime>
  <Words>1508</Words>
  <Application>Microsoft Office PowerPoint</Application>
  <PresentationFormat>Widescreen</PresentationFormat>
  <Paragraphs>88</Paragraphs>
  <Slides>10</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Georgia</vt:lpstr>
      <vt:lpstr>Times New Roman</vt:lpstr>
      <vt:lpstr>Wingdings</vt:lpstr>
      <vt:lpstr>Office Theme</vt:lpstr>
      <vt:lpstr>PowerPoint Presentation</vt:lpstr>
      <vt:lpstr>Transactions </vt:lpstr>
      <vt:lpstr> Portfolio Performance </vt:lpstr>
      <vt:lpstr>            </vt:lpstr>
      <vt:lpstr>3 Trading Strategies</vt:lpstr>
      <vt:lpstr>Fundamental Analysis </vt:lpstr>
      <vt:lpstr>Technical Analysis </vt:lpstr>
      <vt:lpstr>         </vt:lpstr>
      <vt:lpstr>Political Analysis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mugane ndirangu</dc:creator>
  <cp:lastModifiedBy>Microsoft</cp:lastModifiedBy>
  <cp:revision>19</cp:revision>
  <dcterms:created xsi:type="dcterms:W3CDTF">2019-12-14T15:17:26Z</dcterms:created>
  <dcterms:modified xsi:type="dcterms:W3CDTF">2019-12-14T18:13:12Z</dcterms:modified>
</cp:coreProperties>
</file>